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72" r:id="rId2"/>
    <p:sldId id="256" r:id="rId3"/>
    <p:sldId id="257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3" r:id="rId14"/>
    <p:sldId id="274" r:id="rId15"/>
    <p:sldId id="275" r:id="rId16"/>
    <p:sldId id="271" r:id="rId17"/>
    <p:sldId id="258" r:id="rId18"/>
    <p:sldId id="262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4CA"/>
    <a:srgbClr val="F59ECF"/>
    <a:srgbClr val="BE2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359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20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41634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46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98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655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95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6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9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3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2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74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7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5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6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8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22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3FB75-EBEA-497E-BFE1-BB9BA3A8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26" y="1874629"/>
            <a:ext cx="8742891" cy="2228850"/>
          </a:xfrm>
        </p:spPr>
        <p:txBody>
          <a:bodyPr>
            <a:normAutofit fontScale="90000"/>
          </a:bodyPr>
          <a:lstStyle/>
          <a:p>
            <a:pPr algn="ctr"/>
            <a:r>
              <a:rPr lang="es-AR" sz="31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MATERIA – INGENIERIA DE SOFTWARE</a:t>
            </a:r>
            <a:br>
              <a:rPr lang="es-A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A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ACTIVIDAD 2</a:t>
            </a:r>
            <a:br>
              <a:rPr lang="es-A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br>
              <a:rPr lang="es-AR" dirty="0"/>
            </a:br>
            <a:r>
              <a:rPr lang="es-ES" dirty="0"/>
              <a:t>La herramienta de gestión de proyectos Trello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3A4E0-84F6-419E-A161-5BCF22FE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467225"/>
            <a:ext cx="8809566" cy="1983712"/>
          </a:xfrm>
        </p:spPr>
        <p:txBody>
          <a:bodyPr/>
          <a:lstStyle/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Alumnas</a:t>
            </a:r>
          </a:p>
          <a:p>
            <a:pPr marL="0" indent="0" algn="ctr">
              <a:buNone/>
            </a:pP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REBOLLO SILVINA</a:t>
            </a:r>
          </a:p>
          <a:p>
            <a:pPr marL="0" indent="0" algn="ctr">
              <a:buNone/>
            </a:pP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REBOLLO NATALIA</a:t>
            </a:r>
            <a:endParaRPr lang="es-A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806E7F-B34C-4C8E-B154-4C3A9A048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1" t="14286" r="1299" b="9765"/>
          <a:stretch/>
        </p:blipFill>
        <p:spPr>
          <a:xfrm>
            <a:off x="1562100" y="704849"/>
            <a:ext cx="7200900" cy="666751"/>
          </a:xfrm>
          <a:prstGeom prst="rect">
            <a:avLst/>
          </a:prstGeom>
          <a:ln w="88900" cap="sq" cmpd="thickThin">
            <a:solidFill>
              <a:srgbClr val="F494CA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52CEE2F-4B1C-4860-8201-09BE5ED35A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7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9627">
        <p14:reveal/>
      </p:transition>
    </mc:Choice>
    <mc:Fallback>
      <p:transition spd="slow" advTm="96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615EF-F3F6-4E49-A0B8-0F06D346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Filtro de tarjetas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CBCCD7-4F63-4851-A0FE-C023953A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7200"/>
            <a:ext cx="8596668" cy="887411"/>
          </a:xfrm>
        </p:spPr>
        <p:txBody>
          <a:bodyPr/>
          <a:lstStyle/>
          <a:p>
            <a:r>
              <a:rPr lang="es-ES" dirty="0"/>
              <a:t>Para diferenciar las categorías de las tarjetas o el nivel de prioridad que se les debe dar a cada una de las actividades.</a:t>
            </a:r>
            <a:endParaRPr lang="es-A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D934894-50A1-4AB5-84C7-2DC7A74B44C3}"/>
              </a:ext>
            </a:extLst>
          </p:cNvPr>
          <p:cNvSpPr txBox="1">
            <a:spLocks/>
          </p:cNvSpPr>
          <p:nvPr/>
        </p:nvSpPr>
        <p:spPr>
          <a:xfrm>
            <a:off x="677334" y="29241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Pegatinas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861500E-542D-48E3-8F8F-3097648F2D01}"/>
              </a:ext>
            </a:extLst>
          </p:cNvPr>
          <p:cNvSpPr txBox="1">
            <a:spLocks/>
          </p:cNvSpPr>
          <p:nvPr/>
        </p:nvSpPr>
        <p:spPr>
          <a:xfrm>
            <a:off x="677334" y="3994150"/>
            <a:ext cx="8596668" cy="8874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Ya no hay forma de evitar el uso de emojis en textos, por lo que Trello le da la opción de utilizar pegatinas para dinamizar y darle más visibilidad a las tarjetas.</a:t>
            </a:r>
            <a:endParaRPr lang="es-AR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D0C4631-50A4-48E2-9354-2FCF83891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4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8345">
        <p14:flash/>
      </p:transition>
    </mc:Choice>
    <mc:Fallback>
      <p:transition spd="slow" advTm="183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D38A5-E184-4A73-A600-49C06E07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Actividades que se puede realizar con Trello</a:t>
            </a:r>
            <a:endParaRPr lang="es-A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BC404-E767-46FF-A283-5A58A99A4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540125"/>
            <a:ext cx="8596668" cy="2381250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Útil para las personas vinculadas a generar contenidos como blogs. Sin importar el tipo de blog que desarrolla siempre hay muchas ideas que necesita enumerar y ordenar para luego desarrollarlas y que no se le olviden.</a:t>
            </a:r>
          </a:p>
          <a:p>
            <a:r>
              <a:rPr lang="es-ES" dirty="0"/>
              <a:t>Puede crear varias columnas y nombrarlas: Post semana 1, post semana 2, enlaces a temas interesantes, artículos para el futuro, etc.</a:t>
            </a:r>
          </a:p>
          <a:p>
            <a:r>
              <a:rPr lang="es-ES" dirty="0"/>
              <a:t>Al poner alertas y etiquetas logrará una regularidad en el tipo de publicaciones que debe realizar.</a:t>
            </a:r>
            <a:endParaRPr lang="es-A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9D73EB-B163-4C2F-94F3-FA1C1FE7A29C}"/>
              </a:ext>
            </a:extLst>
          </p:cNvPr>
          <p:cNvSpPr txBox="1">
            <a:spLocks/>
          </p:cNvSpPr>
          <p:nvPr/>
        </p:nvSpPr>
        <p:spPr>
          <a:xfrm>
            <a:off x="677334" y="2571750"/>
            <a:ext cx="8596668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Calendarios editoriales</a:t>
            </a:r>
            <a:endParaRPr lang="es-AR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CF16700-DC5E-449B-820D-0A8EC7F28D2E}"/>
              </a:ext>
            </a:extLst>
          </p:cNvPr>
          <p:cNvSpPr txBox="1">
            <a:spLocks/>
          </p:cNvSpPr>
          <p:nvPr/>
        </p:nvSpPr>
        <p:spPr>
          <a:xfrm>
            <a:off x="610659" y="1708150"/>
            <a:ext cx="8596668" cy="2381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E45CE6-A71B-466B-BDAC-BA752A97C29B}"/>
              </a:ext>
            </a:extLst>
          </p:cNvPr>
          <p:cNvSpPr txBox="1"/>
          <p:nvPr/>
        </p:nvSpPr>
        <p:spPr>
          <a:xfrm>
            <a:off x="677334" y="1810822"/>
            <a:ext cx="935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¡Aquí algunos ejemplos de las muchas formas en las que puede sacarle provecho!</a:t>
            </a:r>
            <a:endParaRPr lang="es-AR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4B2064E-DA3D-4354-A3F2-20D89087E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4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9395">
        <p14:flash/>
      </p:transition>
    </mc:Choice>
    <mc:Fallback>
      <p:transition spd="slow" advTm="19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FF47A-8508-41CD-B803-9224490B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Calendarios editoriales</a:t>
            </a:r>
            <a:br>
              <a:rPr lang="es-AR" dirty="0"/>
            </a:br>
            <a:endParaRPr lang="es-AR" dirty="0"/>
          </a:p>
        </p:txBody>
      </p:sp>
      <p:pic>
        <p:nvPicPr>
          <p:cNvPr id="2050" name="Picture 2" descr="usar Trello">
            <a:extLst>
              <a:ext uri="{FF2B5EF4-FFF2-40B4-BE49-F238E27FC236}">
                <a16:creationId xmlns:a16="http://schemas.microsoft.com/office/drawing/2014/main" id="{4E60549E-118C-4FEB-B72C-CAF8D4A6FF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38820"/>
            <a:ext cx="7697686" cy="400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97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5000">
        <p14:flash/>
      </p:transition>
    </mc:Choice>
    <mc:Fallback>
      <p:transition spd="med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4332A-9FC5-4B0A-A759-9B471400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Organización de una boda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747DD5-17F0-4E51-960D-35CAD936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7164"/>
            <a:ext cx="8596668" cy="2001836"/>
          </a:xfrm>
        </p:spPr>
        <p:txBody>
          <a:bodyPr>
            <a:normAutofit fontScale="92500"/>
          </a:bodyPr>
          <a:lstStyle/>
          <a:p>
            <a:r>
              <a:rPr lang="es-ES" dirty="0"/>
              <a:t>Cuando se piensa en organización caótica lo primero que viene a la mente es todo lo que se necesita planear para una boda.</a:t>
            </a:r>
          </a:p>
          <a:p>
            <a:r>
              <a:rPr lang="es-ES" dirty="0"/>
              <a:t>Conseguir un local, escoger la comida, bebida, hacer lista de invitados, encontrar una iglesia y un sinfín de cosas que se necesitan hacer antes del gran día es abrumante pero ¡tranquilos!, con esta herramienta no se le olvidará ningún pendiente.</a:t>
            </a:r>
            <a:endParaRPr lang="es-AR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6976788-BBAD-405E-8ED1-D3CA9FCD1E83}"/>
              </a:ext>
            </a:extLst>
          </p:cNvPr>
          <p:cNvSpPr txBox="1">
            <a:spLocks/>
          </p:cNvSpPr>
          <p:nvPr/>
        </p:nvSpPr>
        <p:spPr>
          <a:xfrm>
            <a:off x="677334" y="4246564"/>
            <a:ext cx="8596668" cy="20018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 situación de estrés es cuando quiere organizar vacaciones familiares pero todos tienen diferentes agendas y no sabe quiénes lograrán ir, además que una sola persona no puedo hacerlo todo, por lo que podría tener la necesidad de crear columnas para asignar distintas labores a familiares como: comprar boletos de avión, reservar hoteles, quién se encargará de escoger los restaurantes o las paradas recreacionales durante el viaje.</a:t>
            </a:r>
            <a:endParaRPr lang="es-A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CF65EE-E885-4BA2-9915-A854BFAFD098}"/>
              </a:ext>
            </a:extLst>
          </p:cNvPr>
          <p:cNvSpPr txBox="1">
            <a:spLocks/>
          </p:cNvSpPr>
          <p:nvPr/>
        </p:nvSpPr>
        <p:spPr>
          <a:xfrm>
            <a:off x="677334" y="3429000"/>
            <a:ext cx="8596668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Planificación de viajes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ED5D5C-0775-4C81-8101-570E694DB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66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8817">
        <p14:flash/>
      </p:transition>
    </mc:Choice>
    <mc:Fallback>
      <p:transition spd="slow" advTm="1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D0881-EA06-4BB3-89E8-4FF89658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Planificación de viajes</a:t>
            </a:r>
            <a:br>
              <a:rPr lang="es-AR" dirty="0"/>
            </a:br>
            <a:endParaRPr lang="es-A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A9E2E50-9C73-47CD-8901-E2AD6E133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47800"/>
            <a:ext cx="7404455" cy="28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9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>
        <p14:flash/>
      </p:transition>
    </mc:Choice>
    <mc:Fallback>
      <p:transition spd="med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4332A-9FC5-4B0A-A759-9B471400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Plan de dieta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747DD5-17F0-4E51-960D-35CAD936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7164"/>
            <a:ext cx="8596668" cy="1497011"/>
          </a:xfrm>
        </p:spPr>
        <p:txBody>
          <a:bodyPr/>
          <a:lstStyle/>
          <a:p>
            <a:r>
              <a:rPr lang="es-ES" dirty="0"/>
              <a:t> Con Trello puede organizar y visualizar sus recetas favoritas o el horario de lo que debe consumir durante el día</a:t>
            </a:r>
          </a:p>
          <a:p>
            <a:r>
              <a:rPr lang="es-ES" dirty="0"/>
              <a:t>Crea una tarjeta para la lista de supermercado dentro del tablero de su plan de dieta.</a:t>
            </a:r>
            <a:endParaRPr lang="es-AR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6976788-BBAD-405E-8ED1-D3CA9FCD1E83}"/>
              </a:ext>
            </a:extLst>
          </p:cNvPr>
          <p:cNvSpPr txBox="1">
            <a:spLocks/>
          </p:cNvSpPr>
          <p:nvPr/>
        </p:nvSpPr>
        <p:spPr>
          <a:xfrm>
            <a:off x="677334" y="4246564"/>
            <a:ext cx="8596668" cy="2001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Cada fin de año todos nos proponemos nuevas metas pero las dejamos en el aire y la gran mayoría no las cumplimos. ¡Trello no se lo permitirá! Lo mantendrá al tanto de las metas a cumplir ya sea en plazos semanales, mensuales o trimestrales.</a:t>
            </a:r>
            <a:endParaRPr lang="es-A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CF65EE-E885-4BA2-9915-A854BFAFD098}"/>
              </a:ext>
            </a:extLst>
          </p:cNvPr>
          <p:cNvSpPr txBox="1">
            <a:spLocks/>
          </p:cNvSpPr>
          <p:nvPr/>
        </p:nvSpPr>
        <p:spPr>
          <a:xfrm>
            <a:off x="677334" y="3429000"/>
            <a:ext cx="8596668" cy="657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Metas personales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26B4C9-7809-47FE-8A29-8EF29EE65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1665">
        <p14:flash/>
      </p:transition>
    </mc:Choice>
    <mc:Fallback>
      <p:transition spd="slow" advTm="116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329C2-50E2-4744-BB7D-C9EB261F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Trello móvil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65E8BC-74F4-407B-9EF3-33A48FF80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Es importante que cualquier página web o programa tenga la capacidad de adaptarse a dispositivos móviles para facilitar el acceso a los usuarios.</a:t>
            </a:r>
          </a:p>
          <a:p>
            <a:r>
              <a:rPr lang="es-ES" dirty="0"/>
              <a:t>Además, las notificaciones en tiempo real a su móvil indican que puede contestarle a otros miembros de los tableros aunque no esté frente al ordenador.</a:t>
            </a:r>
          </a:p>
          <a:p>
            <a:r>
              <a:rPr lang="es-ES" dirty="0"/>
              <a:t>Trello, con su facilidad de acceso, opciones de adjuntar documentos e imágenes, crear listas, fechas, etiquetas, nos da un gran organizador comunal en línea, como la base del éxito para todo tipo de proyecto que se proponga.</a:t>
            </a:r>
            <a:endParaRPr lang="es-A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B6DE5E-E74F-4BFD-A26D-2BC026AE7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1069">
        <p14:flash/>
      </p:transition>
    </mc:Choice>
    <mc:Fallback>
      <p:transition spd="slow" advTm="21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978A6-F19C-4533-8B96-50AC4100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04841" cy="1320800"/>
          </a:xfrm>
        </p:spPr>
        <p:txBody>
          <a:bodyPr/>
          <a:lstStyle/>
          <a:p>
            <a:r>
              <a:rPr lang="es-E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Nuestra experiencia de trabajo </a:t>
            </a:r>
            <a:r>
              <a:rPr lang="es-E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 Trello</a:t>
            </a:r>
            <a:endParaRPr lang="es-AR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D4CDC63-860C-45B7-A8E8-263FEACC8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50C4675-32D6-47AE-93D2-55E9730BB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5" y="1384634"/>
            <a:ext cx="10837332" cy="513347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68A505-82AE-4086-808C-FDF3A19ED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7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9844">
        <p14:flash/>
      </p:transition>
    </mc:Choice>
    <mc:Fallback>
      <p:transition spd="slow" advTm="49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C957C-05A1-4B58-B457-62617586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 En Proceso - LINKS A COMPLETAR Y EVALUAR</a:t>
            </a:r>
            <a:endParaRPr lang="es-AR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A406250-C284-4539-974D-4AAB69824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01768" cy="3869275"/>
          </a:xfrm>
        </p:spPr>
        <p:txBody>
          <a:bodyPr/>
          <a:lstStyle/>
          <a:p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281DF6-AA28-48B6-BDEB-4ED3D224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930400"/>
            <a:ext cx="6971241" cy="445398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8BA00F6-240A-4CA8-B561-0AC7DDF9C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4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3613">
        <p14:flash/>
      </p:transition>
    </mc:Choice>
    <mc:Fallback>
      <p:transition spd="slow" advTm="23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BFE85-799B-484F-A7FF-210774C6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Lista en proceso - UML CASO DE USO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14DF61-2C98-4F0B-A3E5-BE0A44F92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047" t="8876" r="20104" b="9898"/>
          <a:stretch/>
        </p:blipFill>
        <p:spPr>
          <a:xfrm>
            <a:off x="6096000" y="2417762"/>
            <a:ext cx="5095875" cy="315277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23D196-5E37-4769-A181-1FA060620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41" t="10139" r="30077" b="22778"/>
          <a:stretch/>
        </p:blipFill>
        <p:spPr>
          <a:xfrm>
            <a:off x="304800" y="1457325"/>
            <a:ext cx="5581650" cy="46005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3A247E-CC9E-40A1-BC55-1BE844E10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3638">
        <p14:flash/>
      </p:transition>
    </mc:Choice>
    <mc:Fallback>
      <p:transition spd="slow" advTm="136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B42B-2666-482B-97C5-C3E8DFDC3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763303"/>
            <a:ext cx="9196743" cy="1329267"/>
          </a:xfrm>
        </p:spPr>
        <p:txBody>
          <a:bodyPr/>
          <a:lstStyle/>
          <a:p>
            <a:pPr algn="ctr"/>
            <a:r>
              <a:rPr lang="es-ES" sz="4000" dirty="0"/>
              <a:t>Trello facilita a los equipos la gestión de proyectos y tareas</a:t>
            </a:r>
            <a:endParaRPr lang="es-AR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6A243-0AC1-4B69-BE81-5A8B3C374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213341"/>
            <a:ext cx="9265754" cy="2408386"/>
          </a:xfrm>
        </p:spPr>
        <p:txBody>
          <a:bodyPr>
            <a:no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Trello es una aplicación basada en el método Kanban y sirve para gestionar tareas permitiendo organizar el trabajo en grupo de forma colaborativa mediante tableros virtuales compuestos de listas de tareas en forma de columnas.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</a:rPr>
              <a:t>Es IDEAL para la gestión de proyectos ya que se pueden representar distintos estados y compartirlos con diferentes personas que formen el proyecto. Con ella se intenta mejorar las rutinas de trabajo de un equipo, generando prioridades, tiempos, avisos y otras opciones para organizar un proyecto en el que colaboren varias personas.</a:t>
            </a:r>
            <a:endParaRPr lang="es-AR" sz="20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3B4137-2624-4AEA-B37D-C6F7CC5D9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043" y="-53099"/>
            <a:ext cx="4281577" cy="215283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D442544-317F-409E-BC4B-C61F5EBDF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2285">
        <p14:flash/>
      </p:transition>
    </mc:Choice>
    <mc:Fallback>
      <p:transition spd="slow" advTm="42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45B13-A3FE-46FD-A478-9B61BDDF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Porqué usar Trello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7BD1A-2033-4EED-AED4-5E5330669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6738"/>
            <a:ext cx="9743016" cy="4631662"/>
          </a:xfrm>
        </p:spPr>
        <p:txBody>
          <a:bodyPr>
            <a:normAutofit/>
          </a:bodyPr>
          <a:lstStyle/>
          <a:p>
            <a:r>
              <a:rPr lang="es-ES" sz="2000" dirty="0"/>
              <a:t>Trello no solo es líder en el sector empresas donde muchos proyectos organizan el trabajo grupal con esta plataforma sino que también muchos autónomos y particulares la utilizan en su día a día para organizar y priorizar sus tareas diarias.</a:t>
            </a:r>
          </a:p>
          <a:p>
            <a:r>
              <a:rPr lang="es-ES" sz="2000" dirty="0"/>
              <a:t>Lo interesante de Trello es que se basa en el método Kanban donde se utilizan los famosos </a:t>
            </a:r>
            <a:r>
              <a:rPr lang="es-ES" sz="2000" dirty="0" err="1"/>
              <a:t>To</a:t>
            </a:r>
            <a:r>
              <a:rPr lang="es-ES" sz="2000" dirty="0"/>
              <a:t> Do, </a:t>
            </a:r>
            <a:r>
              <a:rPr lang="es-ES" sz="2000" dirty="0" err="1"/>
              <a:t>Doing</a:t>
            </a:r>
            <a:r>
              <a:rPr lang="es-ES" sz="2000" dirty="0"/>
              <a:t> y Done. Esta organización hace gestionar bien el desarrollo de un proyecto y con Trello basta con listar todas las tareas que componen un proyecto e ir colocándolas en tres columnas según su estado:</a:t>
            </a:r>
          </a:p>
          <a:p>
            <a:pPr lvl="1"/>
            <a:r>
              <a:rPr lang="es-ES" sz="2000" dirty="0"/>
              <a:t>1ª columna: </a:t>
            </a:r>
            <a:r>
              <a:rPr lang="es-ES" sz="2000" dirty="0" err="1"/>
              <a:t>To</a:t>
            </a:r>
            <a:r>
              <a:rPr lang="es-ES" sz="2000" dirty="0"/>
              <a:t> Do – Por hacer.</a:t>
            </a:r>
          </a:p>
          <a:p>
            <a:pPr lvl="1"/>
            <a:r>
              <a:rPr lang="es-ES" sz="2000" dirty="0"/>
              <a:t>2ª columna: </a:t>
            </a:r>
            <a:r>
              <a:rPr lang="es-ES" sz="2000" dirty="0" err="1"/>
              <a:t>Doing</a:t>
            </a:r>
            <a:r>
              <a:rPr lang="es-ES" sz="2000" dirty="0"/>
              <a:t> – Haciéndose.</a:t>
            </a:r>
          </a:p>
          <a:p>
            <a:pPr lvl="1"/>
            <a:r>
              <a:rPr lang="es-ES" sz="2000" dirty="0"/>
              <a:t>3ª columna: Done – Hecho.</a:t>
            </a:r>
            <a:endParaRPr lang="es-AR" sz="20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EFD4314-F940-4D1A-B3CD-141DCFA2E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3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59078">
        <p14:flash/>
      </p:transition>
    </mc:Choice>
    <mc:Fallback>
      <p:transition spd="slow" advTm="590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7B097-F0A5-49E4-B2D4-49E1543D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Ventajas de usar Trello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AC179B-4571-4344-8AD1-3273B9679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versión gratuita es muy útil y podes dispone de las funciones necesarias para un uso amplio.</a:t>
            </a:r>
          </a:p>
          <a:p>
            <a:r>
              <a:rPr lang="es-ES" dirty="0"/>
              <a:t>La aplicación online es editable y compartida en tiempo real por todos los componentes del proyecto, no precisa de actualizaciones ni guardados.</a:t>
            </a:r>
          </a:p>
          <a:p>
            <a:r>
              <a:rPr lang="es-ES" dirty="0"/>
              <a:t>La aplicación es muy simple e intuitiva donde no se necesita de formación ni aprendizaje de los usuarios. Además esto hace que su carga sea muy rápida.</a:t>
            </a:r>
          </a:p>
          <a:p>
            <a:r>
              <a:rPr lang="es-ES" dirty="0"/>
              <a:t>El sistema de notificaciones te hará saber cuando se hacen cambios en los tableros, pudiendo controlar cualquier cambio y desviación del proyecto. Estas notificaciones también pueden recibirse por correo electrónico.</a:t>
            </a:r>
            <a:endParaRPr lang="es-AR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BABC115-27E2-4C0A-B7CE-33394E2B06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5964">
        <p14:flash/>
      </p:transition>
    </mc:Choice>
    <mc:Fallback>
      <p:transition spd="slow" advTm="459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7B097-F0A5-49E4-B2D4-49E1543D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Ventajas de usar Trello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AC179B-4571-4344-8AD1-3273B9679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1930400"/>
            <a:ext cx="10408396" cy="4203700"/>
          </a:xfrm>
        </p:spPr>
        <p:txBody>
          <a:bodyPr>
            <a:normAutofit/>
          </a:bodyPr>
          <a:lstStyle/>
          <a:p>
            <a:r>
              <a:rPr lang="es-ES" sz="2400" dirty="0"/>
              <a:t>Función de etiquetado de colores muy interesante para destacar y organizar visualmente las tareas o marcar algunas destacadas.</a:t>
            </a:r>
          </a:p>
          <a:p>
            <a:r>
              <a:rPr lang="es-ES" sz="2400" dirty="0"/>
              <a:t>El motor de búsquedas es muy bueno y rápido. Así poder encontrar la tarea que se precise en el momento que se quiera.</a:t>
            </a:r>
          </a:p>
          <a:p>
            <a:r>
              <a:rPr lang="es-ES" sz="2400" dirty="0"/>
              <a:t>Se pueden publicar tableros privado o públicos y compartirlo con quien quieras, haciendo que esta aplicación tenga pocos límites.</a:t>
            </a:r>
          </a:p>
          <a:p>
            <a:r>
              <a:rPr lang="es-ES" sz="2400" dirty="0"/>
              <a:t>Conexión segura y confidencialidad de los datos con copias de seguridad cifradas similares a la que utilizan los bancos.</a:t>
            </a:r>
            <a:endParaRPr lang="es-AR" sz="24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D5532D8-8979-4AC7-9F3E-DF2BE2D6A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7938">
        <p14:flash/>
      </p:transition>
    </mc:Choice>
    <mc:Fallback>
      <p:transition spd="slow" advTm="379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C5427-8B09-407B-AE7C-DC31883D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Cómo funciona Trello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A1325A-5B53-4E86-8077-146CAE097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04" y="1511301"/>
            <a:ext cx="11284696" cy="3416300"/>
          </a:xfrm>
        </p:spPr>
        <p:txBody>
          <a:bodyPr/>
          <a:lstStyle/>
          <a:p>
            <a:r>
              <a:rPr lang="es-ES" dirty="0"/>
              <a:t>En la parte superior derecha, al lado de su nombre de usuario, aparece el símbolo “+” para crear un nuevo tablero.</a:t>
            </a:r>
          </a:p>
          <a:p>
            <a:r>
              <a:rPr lang="es-ES" dirty="0"/>
              <a:t>Se desplegarán las opciones de asignar un nombre a su trabajo y acceder a la configuración de dejar el tablero en privado, público o visible para ciertos miembros.</a:t>
            </a:r>
          </a:p>
          <a:p>
            <a:r>
              <a:rPr lang="es-ES" dirty="0"/>
              <a:t>Se creará automáticamente su primera tarjeta, para asignar nombres y listas de actividades. Luego darle </a:t>
            </a:r>
            <a:r>
              <a:rPr lang="es-ES" dirty="0" err="1"/>
              <a:t>click</a:t>
            </a:r>
            <a:r>
              <a:rPr lang="es-ES" dirty="0"/>
              <a:t> en guardar y ¡listo!, ya ha creado su primera tarjeta.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7A74E4-296F-4B62-87FE-591CE067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3733800"/>
            <a:ext cx="9601200" cy="268604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8128D2-2752-490C-93DE-CE12E4E6B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5229">
        <p14:flash/>
      </p:transition>
    </mc:Choice>
    <mc:Fallback>
      <p:transition spd="slow" advTm="452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09502-4C6A-48CB-8AE5-54FE5F3D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Edición de tarjetas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A97DE-49FF-405D-9132-34153FAC0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08" y="2008189"/>
            <a:ext cx="9600141" cy="4954586"/>
          </a:xfrm>
        </p:spPr>
        <p:txBody>
          <a:bodyPr>
            <a:normAutofit/>
          </a:bodyPr>
          <a:lstStyle/>
          <a:p>
            <a:r>
              <a:rPr lang="es-ES" sz="2000" dirty="0"/>
              <a:t>Ya tiene la tarjeta, ahora puede editarla  con los detalles de lo que necesita ser desarrollado en el proyecto.</a:t>
            </a:r>
          </a:p>
          <a:p>
            <a:r>
              <a:rPr lang="es-ES" sz="2000" dirty="0"/>
              <a:t>Si varios miembros del equipo necesitan hacer comentarios sobre el proceso de las actividades designadas a otra persona, simplemente utiliza @ seguido del nombre del destinatario para que le llegue una notificación.</a:t>
            </a:r>
          </a:p>
          <a:p>
            <a:r>
              <a:rPr lang="es-ES" sz="2000" dirty="0"/>
              <a:t>Gran parte del orden que ofrece Trello, es la opción de añadir fechas de vencimiento a las tarjetas como limitantes para los tiempos de entrega.</a:t>
            </a:r>
          </a:p>
          <a:p>
            <a:r>
              <a:rPr lang="es-ES" sz="2000" dirty="0"/>
              <a:t>Puede pasar datos o ilustrar las tarjetas para mejores explicaciones con archivos (imágenes, Dropbox o Google Drive).</a:t>
            </a:r>
          </a:p>
          <a:p>
            <a:r>
              <a:rPr lang="es-ES" sz="2000" dirty="0"/>
              <a:t>También puede clasificar las tarjetas con etiquetas de colores por secciones o nivel de urgencia.</a:t>
            </a:r>
            <a:endParaRPr lang="es-AR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248A47-6755-457A-AD52-F8391D3B9F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59695">
        <p14:flash/>
      </p:transition>
    </mc:Choice>
    <mc:Fallback>
      <p:transition spd="slow" advTm="59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DF4D0-5BC4-4F11-B312-C581DEC8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Edición de tarjetas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6F43E77-B483-4E97-8C12-7E9E5D1F2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3313" y="2195790"/>
            <a:ext cx="8947150" cy="390945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46D693-FB04-45C9-A8FE-64F8ED237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8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4609">
        <p14:flash/>
      </p:transition>
    </mc:Choice>
    <mc:Fallback>
      <p:transition spd="slow" advTm="146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912EA-36EF-4137-891D-7595B93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Power</a:t>
            </a:r>
            <a:r>
              <a:rPr lang="es-AR" dirty="0"/>
              <a:t>-Ups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E1BA6D-08C2-472E-99B0-10B8F7BDA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5925"/>
            <a:ext cx="5542491" cy="4355437"/>
          </a:xfrm>
        </p:spPr>
        <p:txBody>
          <a:bodyPr>
            <a:normAutofit fontScale="92500" lnSpcReduction="10000"/>
          </a:bodyPr>
          <a:lstStyle/>
          <a:p>
            <a:r>
              <a:rPr lang="es-ES" dirty="0" err="1"/>
              <a:t>Power</a:t>
            </a:r>
            <a:r>
              <a:rPr lang="es-ES" dirty="0"/>
              <a:t>-Ups, permite añadir diversos elementos, como votaciones en las tarjetas y vistas de calendario. Para obtenerlos vaya al menú de la barra lateral de su tablero. </a:t>
            </a:r>
          </a:p>
          <a:p>
            <a:r>
              <a:rPr lang="es-ES" dirty="0"/>
              <a:t>cuenta con la posibilidad de recibir notificaciones de recordatorio 24 horas antes de que venza una tarea o cuando otro usuario realice comentarios y mueva las tarjetas de posiciones.</a:t>
            </a:r>
          </a:p>
          <a:p>
            <a:r>
              <a:rPr lang="es-ES" dirty="0"/>
              <a:t>Entre los </a:t>
            </a:r>
            <a:r>
              <a:rPr lang="es-ES" dirty="0" err="1"/>
              <a:t>power</a:t>
            </a:r>
            <a:r>
              <a:rPr lang="es-ES" dirty="0"/>
              <a:t>-ups más destacados están el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Fields</a:t>
            </a:r>
            <a:r>
              <a:rPr lang="es-ES" dirty="0"/>
              <a:t> para agregar texto personalizado o </a:t>
            </a:r>
            <a:r>
              <a:rPr lang="es-ES" dirty="0" err="1"/>
              <a:t>Card</a:t>
            </a:r>
            <a:r>
              <a:rPr lang="es-ES" dirty="0"/>
              <a:t> </a:t>
            </a:r>
            <a:r>
              <a:rPr lang="es-ES" dirty="0" err="1"/>
              <a:t>Repeater</a:t>
            </a:r>
            <a:r>
              <a:rPr lang="es-ES" dirty="0"/>
              <a:t> para crear copias de tarjetas sin tener que volver a crearlas.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2C6B6F-66AC-4585-8524-A8B7E5E10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895350"/>
            <a:ext cx="3143250" cy="52387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5B51DA8-E061-4597-AD51-9CE13B971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8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815">
        <p14:flash/>
      </p:transition>
    </mc:Choice>
    <mc:Fallback>
      <p:transition spd="slow" advTm="78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alizado 2">
      <a:dk1>
        <a:sysClr val="windowText" lastClr="000000"/>
      </a:dk1>
      <a:lt1>
        <a:srgbClr val="4F2F4D"/>
      </a:lt1>
      <a:dk2>
        <a:srgbClr val="C59DC3"/>
      </a:dk2>
      <a:lt2>
        <a:srgbClr val="764674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1087</TotalTime>
  <Words>1288</Words>
  <Application>Microsoft Office PowerPoint</Application>
  <PresentationFormat>Panorámica</PresentationFormat>
  <Paragraphs>71</Paragraphs>
  <Slides>19</Slides>
  <Notes>0</Notes>
  <HiddenSlides>0</HiddenSlides>
  <MMClips>17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</vt:lpstr>
      <vt:lpstr>MATERIA – INGENIERIA DE SOFTWARE ACTIVIDAD 2  La herramienta de gestión de proyectos Trello </vt:lpstr>
      <vt:lpstr>Trello facilita a los equipos la gestión de proyectos y tareas</vt:lpstr>
      <vt:lpstr>Porqué usar Trello</vt:lpstr>
      <vt:lpstr>Ventajas de usar Trello</vt:lpstr>
      <vt:lpstr>Ventajas de usar Trello</vt:lpstr>
      <vt:lpstr>Cómo funciona Trello</vt:lpstr>
      <vt:lpstr>Edición de tarjetas</vt:lpstr>
      <vt:lpstr>Edición de tarjetas</vt:lpstr>
      <vt:lpstr>Power-Ups</vt:lpstr>
      <vt:lpstr>Filtro de tarjetas</vt:lpstr>
      <vt:lpstr>Actividades que se puede realizar con Trello</vt:lpstr>
      <vt:lpstr>Calendarios editoriales </vt:lpstr>
      <vt:lpstr>Organización de una boda</vt:lpstr>
      <vt:lpstr>Planificación de viajes </vt:lpstr>
      <vt:lpstr>Plan de dieta</vt:lpstr>
      <vt:lpstr>Trello móvil</vt:lpstr>
      <vt:lpstr>Nuestra experiencia de trabajo con Trello</vt:lpstr>
      <vt:lpstr>Lista En Proceso - LINKS A COMPLETAR Y EVALUAR</vt:lpstr>
      <vt:lpstr>Lista en proceso - UML CASO DE USO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Trello facilita a los equipos la gestión de proyectos y tareas</dc:title>
  <dc:creator>Silvina Rebollo</dc:creator>
  <cp:lastModifiedBy>Silvina Rebollo</cp:lastModifiedBy>
  <cp:revision>6</cp:revision>
  <dcterms:created xsi:type="dcterms:W3CDTF">2023-02-20T13:45:12Z</dcterms:created>
  <dcterms:modified xsi:type="dcterms:W3CDTF">2023-03-18T15:51:49Z</dcterms:modified>
</cp:coreProperties>
</file>